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  <p:sldId id="34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21"/>
  </p:normalViewPr>
  <p:slideViewPr>
    <p:cSldViewPr snapToGrid="0" snapToObjects="1">
      <p:cViewPr varScale="1">
        <p:scale>
          <a:sx n="110" d="100"/>
          <a:sy n="110" d="100"/>
        </p:scale>
        <p:origin x="5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7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78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4871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0615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3223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86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1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28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7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50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3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99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3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6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139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2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AB94F-6193-B74F-9D36-5C5701E6779A}" type="datetimeFigureOut">
              <a:rPr lang="en-US" smtClean="0"/>
              <a:t>9/21/20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E7F9C1-C296-7F48-8C4B-942416C2A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6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34660-F687-F94F-9DAF-8E99C11E5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8963"/>
            <a:ext cx="9971374" cy="546903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u="sng" dirty="0">
                <a:solidFill>
                  <a:schemeClr val="tx1"/>
                </a:solidFill>
                <a:latin typeface="Garamond" panose="02020404030301010803" pitchFamily="18" charset="0"/>
              </a:rPr>
              <a:t>Definition of Investment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: Asset-based, open-ended, includes portfolio investments.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India: inclusion of portfolio investment only if excluded from ISDS; and closed-list.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No consensus on open-list or closed-list.</a:t>
            </a:r>
          </a:p>
          <a:p>
            <a:pPr algn="just"/>
            <a:r>
              <a:rPr lang="en-US" sz="2400" u="sng" dirty="0">
                <a:solidFill>
                  <a:schemeClr val="tx1"/>
                </a:solidFill>
                <a:latin typeface="Garamond" panose="02020404030301010803" pitchFamily="18" charset="0"/>
              </a:rPr>
              <a:t>National Treatment </a:t>
            </a:r>
          </a:p>
          <a:p>
            <a:pPr lvl="1" algn="just"/>
            <a:r>
              <a:rPr lang="en-US" sz="2000" i="1" dirty="0">
                <a:solidFill>
                  <a:schemeClr val="tx1"/>
                </a:solidFill>
                <a:latin typeface="Garamond" panose="02020404030301010803" pitchFamily="18" charset="0"/>
              </a:rPr>
              <a:t>through its measures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 v. National Treatment (de facto)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India has not agreed to pre-establishment application of National Treatment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“</a:t>
            </a:r>
            <a:r>
              <a:rPr lang="en-US" sz="2000" i="1" dirty="0">
                <a:solidFill>
                  <a:schemeClr val="tx1"/>
                </a:solidFill>
                <a:latin typeface="Garamond" panose="02020404030301010803" pitchFamily="18" charset="0"/>
              </a:rPr>
              <a:t>Regional/provincial level of government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” must include sub-national/local governments.</a:t>
            </a:r>
          </a:p>
          <a:p>
            <a:pPr algn="just"/>
            <a:r>
              <a:rPr lang="en-US" sz="2400" u="sng" dirty="0">
                <a:solidFill>
                  <a:schemeClr val="tx1"/>
                </a:solidFill>
                <a:latin typeface="Garamond" panose="02020404030301010803" pitchFamily="18" charset="0"/>
              </a:rPr>
              <a:t>Reservation List/Non-Conforming Measures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MFN, NT, PPR, SMBD.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Annex I: existing laws. </a:t>
            </a:r>
            <a:r>
              <a:rPr lang="en-US" sz="2000" i="1" dirty="0">
                <a:solidFill>
                  <a:schemeClr val="tx1"/>
                </a:solidFill>
                <a:latin typeface="Garamond" panose="02020404030301010803" pitchFamily="18" charset="0"/>
              </a:rPr>
              <a:t>Ratchet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.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Annex II: future laws. </a:t>
            </a:r>
            <a:r>
              <a:rPr lang="en-US" sz="2000" i="1" dirty="0">
                <a:solidFill>
                  <a:schemeClr val="tx1"/>
                </a:solidFill>
                <a:latin typeface="Garamond" panose="02020404030301010803" pitchFamily="18" charset="0"/>
              </a:rPr>
              <a:t>Standstill</a:t>
            </a: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.</a:t>
            </a:r>
          </a:p>
          <a:p>
            <a:pPr algn="just"/>
            <a:r>
              <a:rPr lang="en-US" sz="2400" u="sng" dirty="0">
                <a:solidFill>
                  <a:schemeClr val="tx1"/>
                </a:solidFill>
                <a:latin typeface="Garamond" panose="02020404030301010803" pitchFamily="18" charset="0"/>
              </a:rPr>
              <a:t>FET and FPS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: India’s position mirrors the provisions of Model BIT.</a:t>
            </a:r>
            <a:r>
              <a:rPr lang="en-US" sz="2400" i="1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2FC4507-99A2-464E-BF56-214B88D98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971375" cy="895109"/>
          </a:xfrm>
        </p:spPr>
        <p:txBody>
          <a:bodyPr>
            <a:normAutofit/>
          </a:bodyPr>
          <a:lstStyle/>
          <a:p>
            <a:pPr algn="ctr"/>
            <a:r>
              <a:rPr lang="en-US" sz="3200" b="1" cap="small" dirty="0">
                <a:solidFill>
                  <a:prstClr val="black"/>
                </a:solidFill>
                <a:latin typeface="Garamond" panose="02020404030301010803" pitchFamily="18" charset="0"/>
              </a:rPr>
              <a:t>RCEP: A shift in Approach?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08303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144E5-D26C-2C4E-A4D5-9C35893E0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4709"/>
            <a:ext cx="9971374" cy="4536653"/>
          </a:xfrm>
        </p:spPr>
        <p:txBody>
          <a:bodyPr>
            <a:normAutofit/>
          </a:bodyPr>
          <a:lstStyle/>
          <a:p>
            <a:pPr algn="just"/>
            <a:r>
              <a:rPr lang="en-US" sz="2400" u="sng" dirty="0">
                <a:solidFill>
                  <a:schemeClr val="tx1"/>
                </a:solidFill>
                <a:latin typeface="Garamond" panose="02020404030301010803" pitchFamily="18" charset="0"/>
              </a:rPr>
              <a:t>Transfers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: India opposes to include: </a:t>
            </a:r>
            <a:r>
              <a:rPr lang="en-US" sz="2400" i="1" dirty="0">
                <a:solidFill>
                  <a:schemeClr val="tx1"/>
                </a:solidFill>
                <a:latin typeface="Garamond" panose="02020404030301010803" pitchFamily="18" charset="0"/>
              </a:rPr>
              <a:t>“payments </a:t>
            </a:r>
            <a:r>
              <a:rPr lang="en-US" sz="2400" i="1" dirty="0">
                <a:solidFill>
                  <a:srgbClr val="7030A0"/>
                </a:solidFill>
                <a:latin typeface="Garamond" panose="02020404030301010803" pitchFamily="18" charset="0"/>
              </a:rPr>
              <a:t>arising out of </a:t>
            </a:r>
            <a:r>
              <a:rPr lang="en-US" sz="2400" i="1" dirty="0">
                <a:solidFill>
                  <a:schemeClr val="tx1"/>
                </a:solidFill>
                <a:latin typeface="Garamond" panose="02020404030301010803" pitchFamily="18" charset="0"/>
              </a:rPr>
              <a:t>[IN: made pursuant to] the settlement of a dispute [</a:t>
            </a:r>
            <a:r>
              <a:rPr lang="en-US" sz="2400" i="1" dirty="0">
                <a:solidFill>
                  <a:srgbClr val="FF0000"/>
                </a:solidFill>
                <a:latin typeface="Garamond" panose="02020404030301010803" pitchFamily="18" charset="0"/>
              </a:rPr>
              <a:t>by any means including adjudication, arbitration or the agreement of the parties to the dispute</a:t>
            </a:r>
            <a:r>
              <a:rPr lang="en-US" sz="2400" i="1" dirty="0">
                <a:solidFill>
                  <a:schemeClr val="tx1"/>
                </a:solidFill>
                <a:latin typeface="Garamond" panose="02020404030301010803" pitchFamily="18" charset="0"/>
              </a:rPr>
              <a:t>]” </a:t>
            </a:r>
          </a:p>
          <a:p>
            <a:pPr algn="just"/>
            <a:r>
              <a:rPr lang="en-US" sz="2400" u="sng" dirty="0">
                <a:solidFill>
                  <a:schemeClr val="tx1"/>
                </a:solidFill>
                <a:latin typeface="Garamond" panose="02020404030301010803" pitchFamily="18" charset="0"/>
              </a:rPr>
              <a:t>ISDS:</a:t>
            </a:r>
            <a:r>
              <a:rPr lang="en-US" sz="2400" i="1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MFN, PPR excluded from ISDS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India and Australia want to include public health carve-out.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Arbitrability of Reservation List</a:t>
            </a:r>
          </a:p>
          <a:p>
            <a:pPr algn="just"/>
            <a:r>
              <a:rPr lang="en-US" sz="2400" u="sng" dirty="0">
                <a:solidFill>
                  <a:schemeClr val="tx1"/>
                </a:solidFill>
                <a:latin typeface="Garamond" panose="02020404030301010803" pitchFamily="18" charset="0"/>
              </a:rPr>
              <a:t>Prohibition of Performance Requirements</a:t>
            </a:r>
            <a:r>
              <a:rPr lang="en-US" sz="2400" dirty="0">
                <a:solidFill>
                  <a:schemeClr val="tx1"/>
                </a:solidFill>
                <a:latin typeface="Garamond" panose="02020404030301010803" pitchFamily="18" charset="0"/>
              </a:rPr>
              <a:t>: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Royalty OR technology transfer.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83044D-8A04-1A48-953A-4B1B40B4E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971375" cy="895109"/>
          </a:xfrm>
        </p:spPr>
        <p:txBody>
          <a:bodyPr>
            <a:normAutofit/>
          </a:bodyPr>
          <a:lstStyle/>
          <a:p>
            <a:pPr algn="ctr"/>
            <a:r>
              <a:rPr lang="en-US" sz="3200" b="1" cap="small" dirty="0">
                <a:solidFill>
                  <a:prstClr val="black"/>
                </a:solidFill>
                <a:latin typeface="Garamond" panose="02020404030301010803" pitchFamily="18" charset="0"/>
              </a:rPr>
              <a:t>RCEP: A shift in Approach?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000362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Macintosh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Garamond</vt:lpstr>
      <vt:lpstr>Trebuchet MS</vt:lpstr>
      <vt:lpstr>Wingdings 3</vt:lpstr>
      <vt:lpstr>Facet</vt:lpstr>
      <vt:lpstr>RCEP: A shift in Approach?</vt:lpstr>
      <vt:lpstr>RCEP: A shift in Approach?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RCEP: A shift in Approach?</dc:title>
  <dc:creator>Satwik Shekhar</dc:creator>
  <cp:lastModifiedBy>Satwik Shekhar</cp:lastModifiedBy>
  <cp:revision>1</cp:revision>
  <dcterms:created xsi:type="dcterms:W3CDTF">2020-09-21T05:50:04Z</dcterms:created>
  <dcterms:modified xsi:type="dcterms:W3CDTF">2020-09-21T05:50:33Z</dcterms:modified>
</cp:coreProperties>
</file>